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3325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8"/>
    <p:restoredTop sz="94699"/>
  </p:normalViewPr>
  <p:slideViewPr>
    <p:cSldViewPr snapToGrid="0">
      <p:cViewPr varScale="1">
        <p:scale>
          <a:sx n="63" d="100"/>
          <a:sy n="63" d="100"/>
        </p:scale>
        <p:origin x="3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968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AD70D6D-94E8-1155-78B4-51293C97DB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7562114" cy="1068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7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294" rtl="0" eaLnBrk="1" latinLnBrk="0" hangingPunct="1">
        <a:lnSpc>
          <a:spcPct val="90000"/>
        </a:lnSpc>
        <a:spcBef>
          <a:spcPct val="0"/>
        </a:spcBef>
        <a:buNone/>
        <a:defRPr sz="36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824" indent="-188824" algn="l" defTabSz="755294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313" kern="1200">
          <a:solidFill>
            <a:schemeClr val="tx1"/>
          </a:solidFill>
          <a:latin typeface="+mn-lt"/>
          <a:ea typeface="+mn-ea"/>
          <a:cs typeface="+mn-cs"/>
        </a:defRPr>
      </a:lvl1pPr>
      <a:lvl2pPr marL="566471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2" kern="1200">
          <a:solidFill>
            <a:schemeClr val="tx1"/>
          </a:solidFill>
          <a:latin typeface="+mn-lt"/>
          <a:ea typeface="+mn-ea"/>
          <a:cs typeface="+mn-cs"/>
        </a:defRPr>
      </a:lvl2pPr>
      <a:lvl3pPr marL="944118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2" kern="1200">
          <a:solidFill>
            <a:schemeClr val="tx1"/>
          </a:solidFill>
          <a:latin typeface="+mn-lt"/>
          <a:ea typeface="+mn-ea"/>
          <a:cs typeface="+mn-cs"/>
        </a:defRPr>
      </a:lvl3pPr>
      <a:lvl4pPr marL="1321765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4pPr>
      <a:lvl5pPr marL="1699412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5pPr>
      <a:lvl6pPr marL="2077060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6pPr>
      <a:lvl7pPr marL="2454707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7pPr>
      <a:lvl8pPr marL="2832354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8pPr>
      <a:lvl9pPr marL="3210001" indent="-188824" algn="l" defTabSz="75529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1pPr>
      <a:lvl2pPr marL="377647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2pPr>
      <a:lvl3pPr marL="755294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3pPr>
      <a:lvl4pPr marL="1132942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4pPr>
      <a:lvl5pPr marL="1510589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5pPr>
      <a:lvl6pPr marL="1888236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6pPr>
      <a:lvl7pPr marL="2265883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7pPr>
      <a:lvl8pPr marL="2643530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8pPr>
      <a:lvl9pPr marL="3021178" algn="l" defTabSz="755294" rtl="0" eaLnBrk="1" latinLnBrk="0" hangingPunct="1">
        <a:defRPr sz="14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8">
            <a:extLst>
              <a:ext uri="{FF2B5EF4-FFF2-40B4-BE49-F238E27FC236}">
                <a16:creationId xmlns:a16="http://schemas.microsoft.com/office/drawing/2014/main" id="{9A67E1CB-4615-22CD-3CC9-DC64EFB131B2}"/>
              </a:ext>
            </a:extLst>
          </p:cNvPr>
          <p:cNvSpPr txBox="1"/>
          <p:nvPr/>
        </p:nvSpPr>
        <p:spPr>
          <a:xfrm>
            <a:off x="829403" y="3251855"/>
            <a:ext cx="6164520" cy="106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pt-BR" sz="1600" dirty="0">
                <a:solidFill>
                  <a:schemeClr val="bg1"/>
                </a:solidFill>
                <a:latin typeface="Arial"/>
                <a:cs typeface="Arial"/>
              </a:rPr>
              <a:t>Este é um momento feito para você: para compartilhar visões, discutir tendências e fortalecer conexões que ajudam a transformar o future do agro.</a:t>
            </a:r>
          </a:p>
          <a:p>
            <a:pPr>
              <a:lnSpc>
                <a:spcPts val="2100"/>
              </a:lnSpc>
            </a:pPr>
            <a:endParaRPr lang="pt-BR"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object 38">
            <a:extLst>
              <a:ext uri="{FF2B5EF4-FFF2-40B4-BE49-F238E27FC236}">
                <a16:creationId xmlns:a16="http://schemas.microsoft.com/office/drawing/2014/main" id="{5D2AAF66-9D2F-8ADE-593E-1B4622A6C946}"/>
              </a:ext>
            </a:extLst>
          </p:cNvPr>
          <p:cNvSpPr txBox="1"/>
          <p:nvPr/>
        </p:nvSpPr>
        <p:spPr>
          <a:xfrm>
            <a:off x="829402" y="2496136"/>
            <a:ext cx="5604054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É um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imenso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prazer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ter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você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conosco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nesse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 </a:t>
            </a:r>
            <a:r>
              <a:rPr lang="en-US" sz="2100" dirty="0" err="1">
                <a:solidFill>
                  <a:srgbClr val="75CDE1"/>
                </a:solidFill>
                <a:latin typeface="Arial"/>
                <a:cs typeface="Arial"/>
              </a:rPr>
              <a:t>momento</a:t>
            </a:r>
            <a:r>
              <a:rPr lang="en-US" sz="2100" dirty="0">
                <a:solidFill>
                  <a:srgbClr val="75CDE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3" name="object 38">
            <a:extLst>
              <a:ext uri="{FF2B5EF4-FFF2-40B4-BE49-F238E27FC236}">
                <a16:creationId xmlns:a16="http://schemas.microsoft.com/office/drawing/2014/main" id="{3F6EE57A-9C3B-04D6-EBBE-99A30DBA9C05}"/>
              </a:ext>
            </a:extLst>
          </p:cNvPr>
          <p:cNvSpPr txBox="1"/>
          <p:nvPr/>
        </p:nvSpPr>
        <p:spPr>
          <a:xfrm>
            <a:off x="829402" y="5344319"/>
            <a:ext cx="4248783" cy="4576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 err="1">
                <a:solidFill>
                  <a:srgbClr val="75CDE1"/>
                </a:solidFill>
                <a:latin typeface="Arial"/>
                <a:cs typeface="Arial"/>
              </a:rPr>
              <a:t>Produtor</a:t>
            </a:r>
            <a:r>
              <a:rPr lang="en-US" sz="1400" dirty="0">
                <a:solidFill>
                  <a:srgbClr val="75CDE1"/>
                </a:solidFill>
                <a:latin typeface="Arial"/>
                <a:cs typeface="Arial"/>
              </a:rPr>
              <a:t> OTO e Syngenta: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Juntos, </a:t>
            </a:r>
            <a:r>
              <a:rPr lang="en-US" sz="1400" dirty="0" err="1">
                <a:solidFill>
                  <a:schemeClr val="bg1"/>
                </a:solidFill>
                <a:latin typeface="Arial"/>
                <a:cs typeface="Arial"/>
              </a:rPr>
              <a:t>construindo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 o </a:t>
            </a:r>
            <a:r>
              <a:rPr lang="en-US" sz="1400" dirty="0" err="1">
                <a:solidFill>
                  <a:schemeClr val="bg1"/>
                </a:solidFill>
                <a:latin typeface="Arial"/>
                <a:cs typeface="Arial"/>
              </a:rPr>
              <a:t>futuro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 do </a:t>
            </a:r>
            <a:r>
              <a:rPr lang="en-US" sz="1400" dirty="0" err="1">
                <a:solidFill>
                  <a:schemeClr val="bg1"/>
                </a:solidFill>
                <a:latin typeface="Arial"/>
                <a:cs typeface="Arial"/>
              </a:rPr>
              <a:t>agro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6" name="object 38">
            <a:extLst>
              <a:ext uri="{FF2B5EF4-FFF2-40B4-BE49-F238E27FC236}">
                <a16:creationId xmlns:a16="http://schemas.microsoft.com/office/drawing/2014/main" id="{843BF426-F4BB-7987-C95A-D46EED9A6716}"/>
              </a:ext>
            </a:extLst>
          </p:cNvPr>
          <p:cNvSpPr txBox="1"/>
          <p:nvPr/>
        </p:nvSpPr>
        <p:spPr>
          <a:xfrm>
            <a:off x="829402" y="1420854"/>
            <a:ext cx="6164521" cy="10172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Bem-</a:t>
            </a:r>
            <a:r>
              <a:rPr lang="en-US" sz="2800" dirty="0" err="1">
                <a:solidFill>
                  <a:schemeClr val="bg1"/>
                </a:solidFill>
                <a:latin typeface="Arial"/>
                <a:cs typeface="Arial"/>
              </a:rPr>
              <a:t>vindo</a:t>
            </a: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(a) </a:t>
            </a:r>
            <a:r>
              <a:rPr lang="en-US" sz="2800" dirty="0" err="1">
                <a:solidFill>
                  <a:schemeClr val="bg1"/>
                </a:solidFill>
                <a:latin typeface="Arial"/>
                <a:cs typeface="Arial"/>
              </a:rPr>
              <a:t>ao</a:t>
            </a:r>
            <a:r>
              <a:rPr lang="en-US" sz="28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2º Encontro do </a:t>
            </a:r>
            <a:r>
              <a:rPr lang="en-US" sz="2800" b="1" dirty="0" err="1">
                <a:solidFill>
                  <a:schemeClr val="bg1"/>
                </a:solidFill>
                <a:latin typeface="Arial"/>
                <a:cs typeface="Arial"/>
              </a:rPr>
              <a:t>Conselho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 de </a:t>
            </a:r>
            <a:r>
              <a:rPr lang="en-US" sz="2800" b="1" dirty="0" err="1">
                <a:solidFill>
                  <a:schemeClr val="bg1"/>
                </a:solidFill>
                <a:latin typeface="Arial"/>
                <a:cs typeface="Arial"/>
              </a:rPr>
              <a:t>Sucessores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 OTO de 2025.</a:t>
            </a:r>
            <a:endParaRPr lang="en-BR" sz="2800" b="1" spc="4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object 38">
            <a:extLst>
              <a:ext uri="{FF2B5EF4-FFF2-40B4-BE49-F238E27FC236}">
                <a16:creationId xmlns:a16="http://schemas.microsoft.com/office/drawing/2014/main" id="{321E90BF-B0D1-21C3-4618-0A544ADCAAAC}"/>
              </a:ext>
            </a:extLst>
          </p:cNvPr>
          <p:cNvSpPr txBox="1"/>
          <p:nvPr/>
        </p:nvSpPr>
        <p:spPr>
          <a:xfrm>
            <a:off x="829402" y="4158560"/>
            <a:ext cx="5894520" cy="5307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pt-BR" sz="1600" dirty="0">
                <a:solidFill>
                  <a:schemeClr val="bg1"/>
                </a:solidFill>
                <a:latin typeface="Arial"/>
                <a:cs typeface="Arial"/>
              </a:rPr>
              <a:t>Cada conversa, cada troca e cada ideia aqui vivida reforça o nosso propósito de caminhar lado a lado com o agricultor.</a:t>
            </a:r>
            <a:endParaRPr lang="en-BR" sz="1600" spc="4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302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d006307-e4a9-430f-af16-eea280431306}" enabled="1" method="Standard" siteId="{06219a4a-a835-44d5-afaf-3926343bfb8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87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Bento</dc:creator>
  <cp:lastModifiedBy>Mamedio Isabella BRSP</cp:lastModifiedBy>
  <cp:revision>6</cp:revision>
  <dcterms:created xsi:type="dcterms:W3CDTF">2025-07-23T14:15:49Z</dcterms:created>
  <dcterms:modified xsi:type="dcterms:W3CDTF">2025-09-24T19:47:01Z</dcterms:modified>
</cp:coreProperties>
</file>